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25" r:id="rId5"/>
  </p:sldMasterIdLst>
  <p:notesMasterIdLst>
    <p:notesMasterId r:id="rId11"/>
  </p:notesMasterIdLst>
  <p:handoutMasterIdLst>
    <p:handoutMasterId r:id="rId12"/>
  </p:handoutMasterIdLst>
  <p:sldIdLst>
    <p:sldId id="423" r:id="rId6"/>
    <p:sldId id="424" r:id="rId7"/>
    <p:sldId id="425" r:id="rId8"/>
    <p:sldId id="426" r:id="rId9"/>
    <p:sldId id="422" r:id="rId10"/>
  </p:sldIdLst>
  <p:sldSz cx="12192000" cy="6858000"/>
  <p:notesSz cx="6797675" cy="9926638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6AABD03-4ECB-4885-B2D3-8BF0B8701D65}">
          <p14:sldIdLst>
            <p14:sldId id="423"/>
            <p14:sldId id="424"/>
            <p14:sldId id="425"/>
            <p14:sldId id="426"/>
            <p14:sldId id="42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686" userDrawn="1">
          <p15:clr>
            <a:srgbClr val="A4A3A4"/>
          </p15:clr>
        </p15:guide>
        <p15:guide id="2" pos="7554" userDrawn="1">
          <p15:clr>
            <a:srgbClr val="A4A3A4"/>
          </p15:clr>
        </p15:guide>
        <p15:guide id="3" pos="1504" userDrawn="1">
          <p15:clr>
            <a:srgbClr val="A4A3A4"/>
          </p15:clr>
        </p15:guide>
        <p15:guide id="4" orient="horz" pos="1207" userDrawn="1">
          <p15:clr>
            <a:srgbClr val="A4A3A4"/>
          </p15:clr>
        </p15:guide>
        <p15:guide id="5" orient="horz" pos="41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di Geva" initials="AG" lastIdx="22" clrIdx="6">
    <p:extLst>
      <p:ext uri="{19B8F6BF-5375-455C-9EA6-DF929625EA0E}">
        <p15:presenceInfo xmlns:p15="http://schemas.microsoft.com/office/powerpoint/2012/main" userId="S-1-5-21-289091417-980294915-701057205-52230" providerId="AD"/>
      </p:ext>
    </p:extLst>
  </p:cmAuthor>
  <p:cmAuthor id="1" name="Keren Doron-Katz" initials="KD" lastIdx="9" clrIdx="2">
    <p:extLst>
      <p:ext uri="{19B8F6BF-5375-455C-9EA6-DF929625EA0E}">
        <p15:presenceInfo xmlns:p15="http://schemas.microsoft.com/office/powerpoint/2012/main" userId="S-1-5-21-289091417-980294915-701057205-26784" providerId="AD"/>
      </p:ext>
    </p:extLst>
  </p:cmAuthor>
  <p:cmAuthor id="8" name="Moran Dahan (External)" initials="MD(" lastIdx="1" clrIdx="7">
    <p:extLst>
      <p:ext uri="{19B8F6BF-5375-455C-9EA6-DF929625EA0E}">
        <p15:presenceInfo xmlns:p15="http://schemas.microsoft.com/office/powerpoint/2012/main" userId="Moran Dahan (External)" providerId="None"/>
      </p:ext>
    </p:extLst>
  </p:cmAuthor>
  <p:cmAuthor id="2" name="Rani Dudai" initials="RD" lastIdx="21" clrIdx="1"/>
  <p:cmAuthor id="9" name="Hiba Iselah" initials="HI" lastIdx="1" clrIdx="8">
    <p:extLst>
      <p:ext uri="{19B8F6BF-5375-455C-9EA6-DF929625EA0E}">
        <p15:presenceInfo xmlns:p15="http://schemas.microsoft.com/office/powerpoint/2012/main" userId="S::HibaIs@jdc.org::99cd654a-11ab-46d1-92a6-7764156ee2a8" providerId="AD"/>
      </p:ext>
    </p:extLst>
  </p:cmAuthor>
  <p:cmAuthor id="10" name="Avigdor Rabinovich" initials="AR" lastIdx="3" clrIdx="9">
    <p:extLst>
      <p:ext uri="{19B8F6BF-5375-455C-9EA6-DF929625EA0E}">
        <p15:presenceInfo xmlns:p15="http://schemas.microsoft.com/office/powerpoint/2012/main" userId="S::AvigdorRa@jdc.org::ee7db6b1-8a03-4d71-ad91-39357a5e3761" providerId="AD"/>
      </p:ext>
    </p:extLst>
  </p:cmAuthor>
  <p:cmAuthor id="4" name="Rotem Ariav" initials="RA" lastIdx="48" clrIdx="3">
    <p:extLst>
      <p:ext uri="{19B8F6BF-5375-455C-9EA6-DF929625EA0E}">
        <p15:presenceInfo xmlns:p15="http://schemas.microsoft.com/office/powerpoint/2012/main" userId="S-1-5-21-289091417-980294915-701057205-51084" providerId="AD"/>
      </p:ext>
    </p:extLst>
  </p:cmAuthor>
  <p:cmAuthor id="5" name="Adi Ben-Dahan" initials="AB" lastIdx="64" clrIdx="4">
    <p:extLst>
      <p:ext uri="{19B8F6BF-5375-455C-9EA6-DF929625EA0E}">
        <p15:presenceInfo xmlns:p15="http://schemas.microsoft.com/office/powerpoint/2012/main" userId="S-1-5-21-289091417-980294915-701057205-55841" providerId="AD"/>
      </p:ext>
    </p:extLst>
  </p:cmAuthor>
  <p:cmAuthor id="6" name="שחר ברק" initials="שב" lastIdx="1" clrIdx="5">
    <p:extLst>
      <p:ext uri="{19B8F6BF-5375-455C-9EA6-DF929625EA0E}">
        <p15:presenceInfo xmlns:p15="http://schemas.microsoft.com/office/powerpoint/2012/main" userId="שחר ברק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1DE"/>
    <a:srgbClr val="33CCFF"/>
    <a:srgbClr val="B2B2B2"/>
    <a:srgbClr val="198AD6"/>
    <a:srgbClr val="CE5D7E"/>
    <a:srgbClr val="B66296"/>
    <a:srgbClr val="3EBAEC"/>
    <a:srgbClr val="000000"/>
    <a:srgbClr val="101010"/>
    <a:srgbClr val="7DE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סגנון ערכת נושא 1 - הדגשה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סגנון בהיר 1 - הדגשה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סגנון ביניים 2 - הדגשה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סגנון ביניים 4 - הדגשה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סגנון ביניים 4 - הדגשה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סגנון ביניים 4 - הדגשה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012ECD-51FC-41F1-AA8D-1B2483CD663E}" styleName="סגנון בהיר 2 - הדגשה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סגנון ביניים 4 - הדגשה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סגנון ערכת נושא 2 - הדגשה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סגנון בהיר 1 - הדגשה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סגנון בהיר 3 - הדגשה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380"/>
    <p:restoredTop sz="93792" autoAdjust="0"/>
  </p:normalViewPr>
  <p:slideViewPr>
    <p:cSldViewPr snapToGrid="0">
      <p:cViewPr varScale="1">
        <p:scale>
          <a:sx n="67" d="100"/>
          <a:sy n="67" d="100"/>
        </p:scale>
        <p:origin x="620" y="44"/>
      </p:cViewPr>
      <p:guideLst>
        <p:guide orient="horz" pos="686"/>
        <p:guide pos="7554"/>
        <p:guide pos="1504"/>
        <p:guide orient="horz" pos="1207"/>
        <p:guide orient="horz" pos="41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54ED4-C031-401C-9E73-610584246808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6B279F-91C7-4FC0-B777-32642F3FA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5726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52017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75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C0F9F89-CE9F-4FBD-8A4A-955A7594C5BB}" type="datetimeFigureOut">
              <a:rPr lang="he-IL" smtClean="0"/>
              <a:t>כ"ט/כסלו/תשפ"א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52017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75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927AB2F-66CB-4C0B-9545-9F7A7D4A3EF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935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9DC632D-1B59-004D-A219-A30D218C45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7117" y="5797550"/>
            <a:ext cx="1242261" cy="852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137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9619C-EDAA-4243-B48B-584907AA4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5B810C-5A59-E044-B241-59DECEC4BA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ABC681-C670-4143-BF07-1807833C4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F3D824-D5CE-3B4B-B74F-59576E59E6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842F7F-760F-DF41-AFDC-05BCD17F53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5214F5-C70E-E640-B7E2-4F1525BB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50EE29-269C-1347-83FE-8109E8771225}" type="datetimeFigureOut">
              <a:rPr lang="he-IL" smtClean="0"/>
              <a:t>כ"ט/כסלו/תשפ"א</a:t>
            </a:fld>
            <a:endParaRPr lang="he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1B51C5-CCEB-2F44-9012-CF3380C3F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12FEEC-E2C9-E24F-BBE9-0EBE9732B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8B75D6-1EEA-EE41-B786-CBA15973B81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06605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8D5E3-C681-FB43-A0FB-46F1C1BF2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3AC9B5-C677-C448-8DAE-9BD67A21DB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50EE29-269C-1347-83FE-8109E8771225}" type="datetimeFigureOut">
              <a:rPr lang="he-IL" smtClean="0"/>
              <a:t>כ"ט/כסלו/תשפ"א</a:t>
            </a:fld>
            <a:endParaRPr lang="he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97885D-1059-6B41-9C4B-188001FC3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D31C70-98C1-7940-B7A1-5F745933E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8B75D6-1EEA-EE41-B786-CBA15973B81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669002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4E8B6-D79E-C245-8602-18B868E03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E2950-E09F-6241-AA4F-E0013D375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F591CA-C8D6-1D4D-87B0-A9056BB7E7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1322DC-4D37-0944-8C82-984A0531C0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50EE29-269C-1347-83FE-8109E8771225}" type="datetimeFigureOut">
              <a:rPr lang="he-IL" smtClean="0"/>
              <a:t>כ"ט/כסלו/תשפ"א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0D4C0A-BB50-AC45-A1E9-62FB69EC1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8A168C-BAC6-1340-B3FE-D029BC860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8B75D6-1EEA-EE41-B786-CBA15973B81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7550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F48FB-E5EE-E740-A8A1-908712097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CABC0C-CFF3-6748-84E9-584FC5D311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FDAC99-B9AB-914E-A2C8-94403F9A98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2A7EA0-3C6E-AE4E-ADEC-FACCD204C0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50EE29-269C-1347-83FE-8109E8771225}" type="datetimeFigureOut">
              <a:rPr lang="he-IL" smtClean="0"/>
              <a:t>כ"ט/כסלו/תשפ"א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0F6C3E-FA2C-6E4E-8748-B7C6EEB28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26CBAC-8901-3647-B72C-A8A7A21D7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8B75D6-1EEA-EE41-B786-CBA15973B81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58910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6E33A-EEFB-E843-A089-A63BFC0F3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1B2A01-8CDB-B34A-A370-CA60114C52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BE57E-0301-F243-A0DD-534DC12CE1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50EE29-269C-1347-83FE-8109E8771225}" type="datetimeFigureOut">
              <a:rPr lang="he-IL" smtClean="0"/>
              <a:t>כ"ט/כסלו/תשפ"א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C84CB5-E084-8741-86F1-8138935C0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494349-781E-064E-BBA1-A19178C93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8B75D6-1EEA-EE41-B786-CBA15973B81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235178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18EF42-B9F4-5246-88D9-7ECB1B2E84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C84EAC-B21E-014B-B3FE-705D3E850C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9420A-1019-3747-827D-5BD8E1DBF0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50EE29-269C-1347-83FE-8109E8771225}" type="datetimeFigureOut">
              <a:rPr lang="he-IL" smtClean="0"/>
              <a:t>כ"ט/כסלו/תשפ"א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7FC5-3E61-A648-A718-61B8A5FB8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498255-FF04-EC46-9786-87D332CBF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8B75D6-1EEA-EE41-B786-CBA15973B81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271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E927E-1D1A-764C-ACF6-EE49A5456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956" y="454964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6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B41A4C-D85B-8949-9C44-E48A8F97F58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7117" y="170944"/>
            <a:ext cx="1242261" cy="852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752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7A66005-84D1-2B47-AAA4-4D1EE1156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192" y="432666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6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e-IL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A62428-D74E-2549-B6F9-24ED6DEE70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7117" y="5797550"/>
            <a:ext cx="1242261" cy="852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874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7A66005-84D1-2B47-AAA4-4D1EE1156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438" y="456418"/>
            <a:ext cx="10515600" cy="808444"/>
          </a:xfrm>
          <a:prstGeom prst="rect">
            <a:avLst/>
          </a:prstGeom>
        </p:spPr>
        <p:txBody>
          <a:bodyPr/>
          <a:lstStyle>
            <a:lvl1pPr>
              <a:defRPr sz="6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e-IL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1104E22-08A6-BF45-B13B-9AC7E0EBCC74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7897783" y="1983329"/>
            <a:ext cx="2160000" cy="2160000"/>
          </a:xfrm>
          <a:prstGeom prst="ellipse">
            <a:avLst/>
          </a:prstGeom>
          <a:ln w="63500">
            <a:solidFill>
              <a:schemeClr val="accent1"/>
            </a:solidFill>
          </a:ln>
        </p:spPr>
        <p:txBody>
          <a:bodyPr/>
          <a:lstStyle/>
          <a:p>
            <a:endParaRPr lang="he-IL" dirty="0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B12CE8FC-5E05-8142-A6A6-69DA6E69415F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5016000" y="1983329"/>
            <a:ext cx="2160000" cy="2160000"/>
          </a:xfrm>
          <a:prstGeom prst="ellipse">
            <a:avLst/>
          </a:prstGeom>
          <a:ln w="63500">
            <a:solidFill>
              <a:schemeClr val="accent1"/>
            </a:solidFill>
          </a:ln>
        </p:spPr>
        <p:txBody>
          <a:bodyPr/>
          <a:lstStyle/>
          <a:p>
            <a:endParaRPr lang="he-IL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B7D39E30-EB60-2642-A6B3-39096AB74051}"/>
              </a:ext>
            </a:extLst>
          </p:cNvPr>
          <p:cNvSpPr>
            <a:spLocks noGrp="1" noChangeAspect="1"/>
          </p:cNvSpPr>
          <p:nvPr>
            <p:ph type="pic" sz="quarter" idx="12"/>
          </p:nvPr>
        </p:nvSpPr>
        <p:spPr>
          <a:xfrm>
            <a:off x="2134218" y="1983329"/>
            <a:ext cx="2160000" cy="2160000"/>
          </a:xfrm>
          <a:prstGeom prst="ellipse">
            <a:avLst/>
          </a:prstGeom>
          <a:ln w="63500">
            <a:solidFill>
              <a:schemeClr val="accent1"/>
            </a:solidFill>
          </a:ln>
        </p:spPr>
        <p:txBody>
          <a:bodyPr/>
          <a:lstStyle/>
          <a:p>
            <a:endParaRPr lang="he-IL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9C1A435-8A51-4D4A-9919-FBD7D6E1C8D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7117" y="170944"/>
            <a:ext cx="1242261" cy="852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6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12537CFD-F03E-4A4C-AD82-D6F464E2F14E}"/>
              </a:ext>
            </a:extLst>
          </p:cNvPr>
          <p:cNvSpPr/>
          <p:nvPr userDrawn="1"/>
        </p:nvSpPr>
        <p:spPr>
          <a:xfrm>
            <a:off x="0" y="0"/>
            <a:ext cx="7169425" cy="6858000"/>
          </a:xfrm>
          <a:custGeom>
            <a:avLst/>
            <a:gdLst>
              <a:gd name="connsiteX0" fmla="*/ 0 w 7169425"/>
              <a:gd name="connsiteY0" fmla="*/ 0 h 6858000"/>
              <a:gd name="connsiteX1" fmla="*/ 6588184 w 7169425"/>
              <a:gd name="connsiteY1" fmla="*/ 0 h 6858000"/>
              <a:gd name="connsiteX2" fmla="*/ 6657643 w 7169425"/>
              <a:gd name="connsiteY2" fmla="*/ 121225 h 6858000"/>
              <a:gd name="connsiteX3" fmla="*/ 7169409 w 7169425"/>
              <a:gd name="connsiteY3" fmla="*/ 2149461 h 6858000"/>
              <a:gd name="connsiteX4" fmla="*/ 7169409 w 7169425"/>
              <a:gd name="connsiteY4" fmla="*/ 2179919 h 6858000"/>
              <a:gd name="connsiteX5" fmla="*/ 5927709 w 7169425"/>
              <a:gd name="connsiteY5" fmla="*/ 5188950 h 6858000"/>
              <a:gd name="connsiteX6" fmla="*/ 5562607 w 7169425"/>
              <a:gd name="connsiteY6" fmla="*/ 5553543 h 6858000"/>
              <a:gd name="connsiteX7" fmla="*/ 4524851 w 7169425"/>
              <a:gd name="connsiteY7" fmla="*/ 6820962 h 6858000"/>
              <a:gd name="connsiteX8" fmla="*/ 4501287 w 7169425"/>
              <a:gd name="connsiteY8" fmla="*/ 6858000 h 6858000"/>
              <a:gd name="connsiteX9" fmla="*/ 1357183 w 7169425"/>
              <a:gd name="connsiteY9" fmla="*/ 6858000 h 6858000"/>
              <a:gd name="connsiteX10" fmla="*/ 1333620 w 7169425"/>
              <a:gd name="connsiteY10" fmla="*/ 6820962 h 6858000"/>
              <a:gd name="connsiteX11" fmla="*/ 295866 w 7169425"/>
              <a:gd name="connsiteY11" fmla="*/ 5553543 h 6858000"/>
              <a:gd name="connsiteX12" fmla="*/ 0 w 7169425"/>
              <a:gd name="connsiteY12" fmla="*/ 525663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69425" h="6858000">
                <a:moveTo>
                  <a:pt x="0" y="0"/>
                </a:moveTo>
                <a:lnTo>
                  <a:pt x="6588184" y="0"/>
                </a:lnTo>
                <a:lnTo>
                  <a:pt x="6657643" y="121225"/>
                </a:lnTo>
                <a:cubicBezTo>
                  <a:pt x="6984019" y="724144"/>
                  <a:pt x="7169409" y="1415076"/>
                  <a:pt x="7169409" y="2149461"/>
                </a:cubicBezTo>
                <a:lnTo>
                  <a:pt x="7169409" y="2179919"/>
                </a:lnTo>
                <a:cubicBezTo>
                  <a:pt x="7172578" y="3309089"/>
                  <a:pt x="6725485" y="4392617"/>
                  <a:pt x="5927709" y="5188950"/>
                </a:cubicBezTo>
                <a:lnTo>
                  <a:pt x="5562607" y="5553543"/>
                </a:lnTo>
                <a:cubicBezTo>
                  <a:pt x="5173376" y="5942451"/>
                  <a:pt x="4826237" y="6367340"/>
                  <a:pt x="4524851" y="6820962"/>
                </a:cubicBezTo>
                <a:lnTo>
                  <a:pt x="4501287" y="6858000"/>
                </a:lnTo>
                <a:lnTo>
                  <a:pt x="1357183" y="6858000"/>
                </a:lnTo>
                <a:lnTo>
                  <a:pt x="1333620" y="6820962"/>
                </a:lnTo>
                <a:cubicBezTo>
                  <a:pt x="1032234" y="6367340"/>
                  <a:pt x="685097" y="5942451"/>
                  <a:pt x="295866" y="5553543"/>
                </a:cubicBezTo>
                <a:lnTo>
                  <a:pt x="0" y="5256636"/>
                </a:lnTo>
                <a:close/>
              </a:path>
            </a:pathLst>
          </a:custGeom>
          <a:solidFill>
            <a:schemeClr val="accent2">
              <a:alpha val="6000"/>
            </a:schemeClr>
          </a:solidFill>
          <a:ln w="2540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marL="0" algn="r" defTabSz="914400" rtl="1" eaLnBrk="1" latinLnBrk="0" hangingPunct="1"/>
            <a:endParaRPr lang="he-IL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F75FE8C-ABF5-CD40-A46B-294D369E4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563" y="76517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6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e-IL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D01925F-1A4F-8441-8E06-75F1A130CA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7117" y="5797550"/>
            <a:ext cx="1242261" cy="852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7287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E52EE-2DD7-9942-9200-06EA9FE06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BDF56-3E09-0C4F-8C8B-40A3EDB8E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7379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86BC3-5E8E-F14C-B0E9-7DB9A73D0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E29552-4275-8747-9DD6-24EBAAE23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0182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DF9EF-C188-D641-A702-26351E327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03B62-8E88-6F4D-A228-70CD1EA720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F8F2A3-2AC5-8449-91D0-40536CE1D4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57904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4375E-E15B-4945-A3EA-02CC31F545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2BA5D9-2396-674E-BE55-66DD2C4051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41984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2142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  <p:sldLayoutId id="2147483837" r:id="rId12"/>
    <p:sldLayoutId id="2147483838" r:id="rId13"/>
    <p:sldLayoutId id="2147483839" r:id="rId14"/>
    <p:sldLayoutId id="2147483840" r:id="rId15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83">
          <p15:clr>
            <a:srgbClr val="F26B43"/>
          </p15:clr>
        </p15:guide>
        <p15:guide id="2" pos="3840">
          <p15:clr>
            <a:srgbClr val="F26B43"/>
          </p15:clr>
        </p15:guide>
        <p15:guide id="3" pos="461">
          <p15:clr>
            <a:srgbClr val="F26B43"/>
          </p15:clr>
        </p15:guide>
        <p15:guide id="4" pos="143">
          <p15:clr>
            <a:srgbClr val="F26B43"/>
          </p15:clr>
        </p15:guide>
        <p15:guide id="5" pos="7219">
          <p15:clr>
            <a:srgbClr val="F26B43"/>
          </p15:clr>
        </p15:guide>
        <p15:guide id="6" pos="7537">
          <p15:clr>
            <a:srgbClr val="F26B43"/>
          </p15:clr>
        </p15:guide>
        <p15:guide id="7" orient="horz" pos="3861">
          <p15:clr>
            <a:srgbClr val="F26B43"/>
          </p15:clr>
        </p15:guide>
        <p15:guide id="8" orient="horz" pos="4178">
          <p15:clr>
            <a:srgbClr val="F26B43"/>
          </p15:clr>
        </p15:guide>
        <p15:guide id="9" orient="horz" pos="482">
          <p15:clr>
            <a:srgbClr val="F26B43"/>
          </p15:clr>
        </p15:guide>
        <p15:guide id="10" orient="horz" pos="18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F5B7E88-6C85-40D0-A54A-2782C182F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5400" dirty="0"/>
              <a:t>טמפלייט מצגת להכרות עם הרשות</a:t>
            </a:r>
            <a:endParaRPr lang="en-US" sz="5400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057B737-7386-4CD0-988C-502272F878C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460500" y="1295400"/>
            <a:ext cx="10369550" cy="5129213"/>
          </a:xfrm>
          <a:prstGeom prst="rect">
            <a:avLst/>
          </a:prstGeom>
        </p:spPr>
        <p:txBody>
          <a:bodyPr/>
          <a:lstStyle/>
          <a:p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הכרות כללית עם הרשות: </a:t>
            </a:r>
          </a:p>
          <a:p>
            <a:pPr lvl="1"/>
            <a:r>
              <a:rPr lang="he-IL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גודל הרשות</a:t>
            </a:r>
          </a:p>
          <a:p>
            <a:pPr lvl="1"/>
            <a:r>
              <a:rPr lang="he-IL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מבנה ארגוני &amp; כמות עובדים </a:t>
            </a:r>
          </a:p>
          <a:p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צוות הרשות המוביל במסגרת תוכנית ההטמעה:</a:t>
            </a:r>
          </a:p>
          <a:p>
            <a:pPr lvl="1"/>
            <a:r>
              <a:rPr lang="he-IL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מנהל התוכנית מטעם הרשות: </a:t>
            </a:r>
          </a:p>
          <a:p>
            <a:pPr lvl="1"/>
            <a:r>
              <a:rPr lang="he-IL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גורם טכנולוגי: </a:t>
            </a:r>
          </a:p>
          <a:p>
            <a:pPr lvl="1"/>
            <a:r>
              <a:rPr lang="he-IL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גורם תפעולי: </a:t>
            </a:r>
          </a:p>
          <a:p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תארו כיצד הרשות פועלת כאשר יש 'סגר קורונה':</a:t>
            </a:r>
          </a:p>
          <a:p>
            <a:pPr lvl="1"/>
            <a:r>
              <a:rPr lang="he-IL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כמה עובדים מרחוק? באיזה אמצעים? </a:t>
            </a:r>
          </a:p>
          <a:p>
            <a:pPr lvl="1"/>
            <a:r>
              <a:rPr lang="he-IL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איזה תהליכי עבודה ניתן לבצע מרחוק? (לעובדים, לתושבים) </a:t>
            </a:r>
          </a:p>
          <a:p>
            <a:pPr lvl="1"/>
            <a:r>
              <a:rPr lang="he-IL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האם פיתחתם/הטמעתם כלים טכנולוגיים חדשים בתקופת הקורונה?</a:t>
            </a:r>
          </a:p>
          <a:p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מהלכי שינוי שהרשות הובילה בשנה האחרונה: </a:t>
            </a:r>
          </a:p>
          <a:p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צרכים וציפיות מהתוכנית: </a:t>
            </a:r>
          </a:p>
          <a:p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בעלי עניין נוספים לתהליך: 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51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F5B7E88-6C85-40D0-A54A-2782C182F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5400" dirty="0"/>
              <a:t>הכרות כללית עם הרשות</a:t>
            </a:r>
            <a:endParaRPr lang="en-US" sz="5400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057B737-7386-4CD0-988C-502272F878C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460500" y="1295400"/>
            <a:ext cx="10350500" cy="5129213"/>
          </a:xfrm>
          <a:prstGeom prst="rect">
            <a:avLst/>
          </a:prstGeom>
        </p:spPr>
        <p:txBody>
          <a:bodyPr/>
          <a:lstStyle/>
          <a:p>
            <a:pPr lvl="1"/>
            <a:r>
              <a:rPr lang="he-IL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גודל הרשות</a:t>
            </a:r>
          </a:p>
          <a:p>
            <a:pPr lvl="1"/>
            <a:r>
              <a:rPr lang="he-IL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מבנה ארגוני &amp; כמות עובדים </a:t>
            </a:r>
          </a:p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000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F5B7E88-6C85-40D0-A54A-2782C182F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1" y="432666"/>
            <a:ext cx="11706224" cy="1325563"/>
          </a:xfrm>
        </p:spPr>
        <p:txBody>
          <a:bodyPr/>
          <a:lstStyle/>
          <a:p>
            <a:r>
              <a:rPr lang="he-IL" sz="4800" dirty="0"/>
              <a:t>צוות הרשות המוביל במסגרת תוכנית ההטמעה</a:t>
            </a:r>
            <a:endParaRPr lang="en-US" sz="4800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057B737-7386-4CD0-988C-502272F878C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460500" y="1295400"/>
            <a:ext cx="10445749" cy="5129213"/>
          </a:xfrm>
          <a:prstGeom prst="rect">
            <a:avLst/>
          </a:prstGeom>
        </p:spPr>
        <p:txBody>
          <a:bodyPr/>
          <a:lstStyle/>
          <a:p>
            <a:pPr lvl="1"/>
            <a:r>
              <a:rPr lang="he-IL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מנהל התוכנית מטעם הרשות: </a:t>
            </a:r>
          </a:p>
          <a:p>
            <a:pPr lvl="1"/>
            <a:r>
              <a:rPr lang="he-IL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גורם טכנולוגי: </a:t>
            </a:r>
          </a:p>
          <a:p>
            <a:pPr lvl="1"/>
            <a:r>
              <a:rPr lang="he-IL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גורם תפעולי: </a:t>
            </a:r>
          </a:p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833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F5B7E88-6C85-40D0-A54A-2782C182F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1" y="432666"/>
            <a:ext cx="11706224" cy="1325563"/>
          </a:xfrm>
        </p:spPr>
        <p:txBody>
          <a:bodyPr/>
          <a:lstStyle/>
          <a:p>
            <a:r>
              <a:rPr lang="he-IL" sz="4800" dirty="0"/>
              <a:t>תארו כיצד הרשות פועלת כאשר יש 'סגר קורונה':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057B737-7386-4CD0-988C-502272F878C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460500" y="1295400"/>
            <a:ext cx="10360025" cy="5129213"/>
          </a:xfrm>
          <a:prstGeom prst="rect">
            <a:avLst/>
          </a:prstGeom>
        </p:spPr>
        <p:txBody>
          <a:bodyPr/>
          <a:lstStyle/>
          <a:p>
            <a:pPr lvl="1"/>
            <a:r>
              <a:rPr lang="he-IL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כמה עובדים מרחוק? באיזה אמצעים? </a:t>
            </a:r>
          </a:p>
          <a:p>
            <a:pPr lvl="1"/>
            <a:r>
              <a:rPr lang="he-IL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איזה תהליכי עבודה ניתן לבצע מרחוק? (לעובדים, לתושבים) </a:t>
            </a:r>
          </a:p>
          <a:p>
            <a:pPr lvl="1"/>
            <a:r>
              <a:rPr lang="he-IL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האם פיתחתם/הטמעתם כלים טכנולוגיים חדשים בתקופת הקורונה?</a:t>
            </a:r>
          </a:p>
        </p:txBody>
      </p:sp>
    </p:spTree>
    <p:extLst>
      <p:ext uri="{BB962C8B-B14F-4D97-AF65-F5344CB8AC3E}">
        <p14:creationId xmlns:p14="http://schemas.microsoft.com/office/powerpoint/2010/main" val="430438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F5B7E88-6C85-40D0-A54A-2782C182F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1" y="432666"/>
            <a:ext cx="11706224" cy="1325563"/>
          </a:xfrm>
        </p:spPr>
        <p:txBody>
          <a:bodyPr/>
          <a:lstStyle/>
          <a:p>
            <a:r>
              <a:rPr lang="he-IL" sz="4800" dirty="0"/>
              <a:t>צרכים וציפיות</a:t>
            </a:r>
            <a:endParaRPr lang="en-US" sz="4800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057B737-7386-4CD0-988C-502272F878C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460500" y="1295400"/>
            <a:ext cx="10445749" cy="5129213"/>
          </a:xfrm>
          <a:prstGeom prst="rect">
            <a:avLst/>
          </a:prstGeom>
        </p:spPr>
        <p:txBody>
          <a:bodyPr/>
          <a:lstStyle/>
          <a:p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מהלכי שינוי שהרשות הובילה בשנה האחרונה: </a:t>
            </a:r>
          </a:p>
          <a:p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צרכים וציפיות מהתוכנית: </a:t>
            </a:r>
          </a:p>
          <a:p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בעלי עניין נוספים לתהליך: 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2896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הטמעה עבודה מרחוק (1)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91048"/>
      </a:accent1>
      <a:accent2>
        <a:srgbClr val="192BC2"/>
      </a:accent2>
      <a:accent3>
        <a:srgbClr val="FF5A5E"/>
      </a:accent3>
      <a:accent4>
        <a:srgbClr val="EFB6AE"/>
      </a:accent4>
      <a:accent5>
        <a:srgbClr val="FAE4DA"/>
      </a:accent5>
      <a:accent6>
        <a:srgbClr val="666666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0865a11-04aa-4758-90f9-30fb78dc0abd">E7RFMTJKPR4V-1699577259-110449</_dlc_DocId>
    <_dlc_DocIdUrl xmlns="40865a11-04aa-4758-90f9-30fb78dc0abd">
      <Url>https://jdcil.sharepoint.com/sites/jdci/JELKA/_layouts/15/DocIdRedir.aspx?ID=E7RFMTJKPR4V-1699577259-110449</Url>
      <Description>E7RFMTJKPR4V-1699577259-110449</Description>
    </_dlc_DocIdUrl>
    <SharedWithUsers xmlns="2fd1333a-4445-4d97-8712-034155bc4bb2">
      <UserInfo>
        <DisplayName>Inbar Almagor</DisplayName>
        <AccountId>906</AccountId>
        <AccountType/>
      </UserInfo>
      <UserInfo>
        <DisplayName>Hiba Iselah</DisplayName>
        <AccountId>8151</AccountId>
        <AccountType/>
      </UserInfo>
      <UserInfo>
        <DisplayName>Avigdor Rabinovich</DisplayName>
        <AccountId>772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JDCI Default Content Type" ma:contentTypeID="0x0101005E132F7B706C9D47B10A46F70A77D2DB00F723A1EBC73B9E41A50BE73F1F4B2B5F" ma:contentTypeVersion="1437" ma:contentTypeDescription="A content type to serve default crosscutting columns (each division can add their own, as needed)" ma:contentTypeScope="" ma:versionID="3fcd3040250ac98458791e5363bfa1d9">
  <xsd:schema xmlns:xsd="http://www.w3.org/2001/XMLSchema" xmlns:xs="http://www.w3.org/2001/XMLSchema" xmlns:p="http://schemas.microsoft.com/office/2006/metadata/properties" xmlns:ns2="40865a11-04aa-4758-90f9-30fb78dc0abd" xmlns:ns3="104f4da5-538f-405d-bd44-332577b9ce93" xmlns:ns4="2fd1333a-4445-4d97-8712-034155bc4bb2" targetNamespace="http://schemas.microsoft.com/office/2006/metadata/properties" ma:root="true" ma:fieldsID="d83b1188254ce30f083ede5be98c1dd7" ns2:_="" ns3:_="" ns4:_="">
    <xsd:import namespace="40865a11-04aa-4758-90f9-30fb78dc0abd"/>
    <xsd:import namespace="104f4da5-538f-405d-bd44-332577b9ce93"/>
    <xsd:import namespace="2fd1333a-4445-4d97-8712-034155bc4bb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865a11-04aa-4758-90f9-30fb78dc0ab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ערך של מזהה מסמך" ma:description="הערך של מזהה המסמך שהוקצה לפריט זה." ma:internalName="_dlc_DocId" ma:readOnly="true">
      <xsd:simpleType>
        <xsd:restriction base="dms:Text"/>
      </xsd:simpleType>
    </xsd:element>
    <xsd:element name="_dlc_DocIdUrl" ma:index="9" nillable="true" ma:displayName="מזהה מסמך" ma:description="קישור קבוע למסמך זה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4f4da5-538f-405d-bd44-332577b9ce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d1333a-4445-4d97-8712-034155bc4bb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משותף עם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משותף עם פרטים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65D46646-A7EF-4A86-88EB-6E37366E3145}">
  <ds:schemaRefs>
    <ds:schemaRef ds:uri="104f4da5-538f-405d-bd44-332577b9ce9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40865a11-04aa-4758-90f9-30fb78dc0abd"/>
    <ds:schemaRef ds:uri="http://purl.org/dc/dcmitype/"/>
    <ds:schemaRef ds:uri="http://schemas.microsoft.com/office/2006/metadata/properties"/>
    <ds:schemaRef ds:uri="http://schemas.microsoft.com/office/infopath/2007/PartnerControls"/>
    <ds:schemaRef ds:uri="2fd1333a-4445-4d97-8712-034155bc4bb2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DF540C7-74B5-44ED-BE0C-AAE2999EB6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0991C9-A9F5-4594-991F-BC599D3B51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865a11-04aa-4758-90f9-30fb78dc0abd"/>
    <ds:schemaRef ds:uri="104f4da5-538f-405d-bd44-332577b9ce93"/>
    <ds:schemaRef ds:uri="2fd1333a-4445-4d97-8712-034155bc4b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FE3FA620-C606-4697-BB66-CF13255754E6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173</Words>
  <Application>Microsoft Office PowerPoint</Application>
  <PresentationFormat>מסך רחב</PresentationFormat>
  <Paragraphs>30</Paragraphs>
  <Slides>5</Slides>
  <Notes>0</Notes>
  <HiddenSlides>1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1_Office Theme</vt:lpstr>
      <vt:lpstr>טמפלייט מצגת להכרות עם הרשות</vt:lpstr>
      <vt:lpstr>הכרות כללית עם הרשות</vt:lpstr>
      <vt:lpstr>צוות הרשות המוביל במסגרת תוכנית ההטמעה</vt:lpstr>
      <vt:lpstr>תארו כיצד הרשות פועלת כאשר יש 'סגר קורונה':</vt:lpstr>
      <vt:lpstr>צרכים וציפיות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תוכנית ההטמעה לעבודה מרחוק ברשויות המקומיות</dc:title>
  <dc:creator>Moran Dahan (External)</dc:creator>
  <cp:lastModifiedBy>Moran Dahan (External)</cp:lastModifiedBy>
  <cp:revision>4</cp:revision>
  <dcterms:created xsi:type="dcterms:W3CDTF">2020-08-10T05:48:55Z</dcterms:created>
  <dcterms:modified xsi:type="dcterms:W3CDTF">2020-12-15T13:33:16Z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0x0101005E132F7B706C9D47B10A46F70A77D2DB00F723A1EBC73B9E41A50BE73F1F4B2B5F</vt:lpwstr>
  </property>
  <property fmtid="{D5CDD505-2E9C-101B-9397-08002B2CF9AE}" pid="3" name="_dlc_DocIdItemGuid">
    <vt:lpwstr>c33b9c92-9ba2-4034-8e21-6f2b6120850d</vt:lpwstr>
  </property>
</Properties>
</file>